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91" r:id="rId3"/>
    <p:sldId id="298" r:id="rId4"/>
    <p:sldId id="276" r:id="rId5"/>
    <p:sldId id="333" r:id="rId6"/>
    <p:sldId id="29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AC7AAC-653E-9E46-B28D-C722E3B3626A}">
          <p14:sldIdLst>
            <p14:sldId id="256"/>
            <p14:sldId id="291"/>
            <p14:sldId id="298"/>
            <p14:sldId id="276"/>
          </p14:sldIdLst>
        </p14:section>
        <p14:section name="Details" id="{F2F1EDE0-D829-894D-AE35-5218F8BF995C}">
          <p14:sldIdLst/>
        </p14:section>
        <p14:section name="How it works" id="{2999EDB3-E9B1-C64D-BDD4-AA9040E83AA6}">
          <p14:sldIdLst/>
        </p14:section>
        <p14:section name="Financials" id="{2E249A65-F9DD-D545-A66D-6A07D2A71A3E}">
          <p14:sldIdLst>
            <p14:sldId id="333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B2D4"/>
    <a:srgbClr val="E1A767"/>
    <a:srgbClr val="AC8BC0"/>
    <a:srgbClr val="7FA5AD"/>
    <a:srgbClr val="AEC98F"/>
    <a:srgbClr val="1F557B"/>
    <a:srgbClr val="879BA7"/>
    <a:srgbClr val="B3C5D1"/>
    <a:srgbClr val="B73939"/>
    <a:srgbClr val="9FA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10"/>
    <p:restoredTop sz="86265"/>
  </p:normalViewPr>
  <p:slideViewPr>
    <p:cSldViewPr snapToGrid="0" snapToObjects="1">
      <p:cViewPr varScale="1">
        <p:scale>
          <a:sx n="183" d="100"/>
          <a:sy n="183" d="100"/>
        </p:scale>
        <p:origin x="123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8AEA6-3B78-9D43-8E85-FC4EA877DA92}" type="datetimeFigureOut">
              <a:rPr lang="en-US" smtClean="0"/>
              <a:t>6/12/19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DE27A-A87D-734D-B6DD-0535A0ACB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04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03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36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02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25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9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tif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tif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F5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545"/>
          <a:stretch/>
        </p:blipFill>
        <p:spPr>
          <a:xfrm>
            <a:off x="0" y="-1"/>
            <a:ext cx="8736532" cy="68528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36105" y="2912158"/>
            <a:ext cx="3339548" cy="893682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 userDrawn="1"/>
        </p:nvSpPr>
        <p:spPr>
          <a:xfrm>
            <a:off x="557403" y="6119505"/>
            <a:ext cx="1545735" cy="46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Guy Harrison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ProvenDB CTO</a:t>
            </a:r>
            <a:endParaRPr lang="en-US" sz="12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marL="0" indent="0">
              <a:buNone/>
            </a:pPr>
            <a:endParaRPr lang="en-US" sz="12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759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2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8118" y="-1022856"/>
            <a:ext cx="7551092" cy="76064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8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796"/>
          <a:stretch/>
        </p:blipFill>
        <p:spPr>
          <a:xfrm>
            <a:off x="4454770" y="1416149"/>
            <a:ext cx="7737230" cy="5441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9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3" t="23703" r="29873" b="17349"/>
          <a:stretch/>
        </p:blipFill>
        <p:spPr>
          <a:xfrm>
            <a:off x="-23149" y="-11575"/>
            <a:ext cx="12215149" cy="6869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0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60" t="45628" b="267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1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420"/>
          <a:stretch/>
        </p:blipFill>
        <p:spPr>
          <a:xfrm flipH="1">
            <a:off x="7408354" y="-9058"/>
            <a:ext cx="4783646" cy="688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3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6484" y="0"/>
            <a:ext cx="549806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2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58" r="65000" b="39030"/>
          <a:stretch/>
        </p:blipFill>
        <p:spPr>
          <a:xfrm>
            <a:off x="7421202" y="-1"/>
            <a:ext cx="4770797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3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766" t="-99" r="-11026" b="41151"/>
          <a:stretch/>
        </p:blipFill>
        <p:spPr>
          <a:xfrm>
            <a:off x="-14990" y="-11575"/>
            <a:ext cx="12215149" cy="6869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4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148256" y="-1274487"/>
            <a:ext cx="7291893" cy="8759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4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237" t="60225" r="9787"/>
          <a:stretch/>
        </p:blipFill>
        <p:spPr>
          <a:xfrm rot="16200000">
            <a:off x="-1479884" y="1479884"/>
            <a:ext cx="6858002" cy="3898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1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0256" y="-1"/>
            <a:ext cx="7860119" cy="9441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338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5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82068" flipH="1">
            <a:off x="3571608" y="-1"/>
            <a:ext cx="8776230" cy="74459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F5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1467" y="-71845"/>
            <a:ext cx="7121308" cy="88827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19" y="6249468"/>
            <a:ext cx="757349" cy="2023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420"/>
          <a:stretch/>
        </p:blipFill>
        <p:spPr>
          <a:xfrm>
            <a:off x="0" y="-9058"/>
            <a:ext cx="4782384" cy="688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2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97" t="32728" r="66052" b="35548"/>
          <a:stretch/>
        </p:blipFill>
        <p:spPr>
          <a:xfrm>
            <a:off x="0" y="-1"/>
            <a:ext cx="4853354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3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803" t="23703" r="5937" b="17349"/>
          <a:stretch/>
        </p:blipFill>
        <p:spPr>
          <a:xfrm>
            <a:off x="-23149" y="-11575"/>
            <a:ext cx="12215149" cy="6869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4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854" t="44284" r="484" b="43446"/>
          <a:stretch/>
        </p:blipFill>
        <p:spPr>
          <a:xfrm>
            <a:off x="6791177" y="0"/>
            <a:ext cx="5400823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5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731" r="54327" b="6731"/>
          <a:stretch/>
        </p:blipFill>
        <p:spPr>
          <a:xfrm>
            <a:off x="8572500" y="0"/>
            <a:ext cx="36195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6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530" t="14478" b="43899"/>
          <a:stretch/>
        </p:blipFill>
        <p:spPr>
          <a:xfrm>
            <a:off x="-2" y="0"/>
            <a:ext cx="913962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7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570" r="11961"/>
          <a:stretch/>
        </p:blipFill>
        <p:spPr>
          <a:xfrm>
            <a:off x="3563816" y="0"/>
            <a:ext cx="8628184" cy="39624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2"/>
          <p:cNvSpPr txBox="1">
            <a:spLocks/>
          </p:cNvSpPr>
          <p:nvPr userDrawn="1"/>
        </p:nvSpPr>
        <p:spPr>
          <a:xfrm>
            <a:off x="2898901" y="6226829"/>
            <a:ext cx="6520972" cy="242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500"/>
              </a:spcBef>
              <a:buNone/>
            </a:pPr>
            <a:r>
              <a:rPr lang="en-US" sz="800" dirty="0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Introduction to ProvenDB - Slide </a:t>
            </a:r>
            <a:fld id="{38470346-42F2-9444-8032-691E283C146A}" type="slidenum">
              <a:rPr lang="en-US" sz="800" smtClean="0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pPr marL="0" indent="0" algn="ctr">
                <a:spcBef>
                  <a:spcPts val="500"/>
                </a:spcBef>
                <a:buNone/>
              </a:pPr>
              <a:t>‹#›</a:t>
            </a:fld>
            <a:endParaRPr lang="en-US" sz="8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 userDrawn="1"/>
        </p:nvSpPr>
        <p:spPr>
          <a:xfrm>
            <a:off x="10053664" y="6119505"/>
            <a:ext cx="1545735" cy="46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b="1" dirty="0" err="1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provendb.com</a:t>
            </a:r>
            <a:endParaRPr lang="en-US" sz="1000" b="1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marL="0" indent="0" algn="r">
              <a:spcBef>
                <a:spcPts val="500"/>
              </a:spcBef>
              <a:buNone/>
            </a:pPr>
            <a:r>
              <a:rPr lang="en-US" sz="1000" dirty="0" err="1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info@provendb.com</a:t>
            </a:r>
            <a:endParaRPr lang="en-US" sz="12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marL="0" indent="0" algn="r">
              <a:buNone/>
            </a:pPr>
            <a:endParaRPr lang="en-US" sz="12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19" y="6249468"/>
            <a:ext cx="757349" cy="20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47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hyperlink" Target="https://en.wikipedia.org/wiki/No_symbo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12" Type="http://schemas.openxmlformats.org/officeDocument/2006/relationships/image" Target="../media/image36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0.tiff"/><Relationship Id="rId11" Type="http://schemas.openxmlformats.org/officeDocument/2006/relationships/image" Target="../media/image35.tiff"/><Relationship Id="rId5" Type="http://schemas.openxmlformats.org/officeDocument/2006/relationships/image" Target="../media/image29.tiff"/><Relationship Id="rId10" Type="http://schemas.openxmlformats.org/officeDocument/2006/relationships/image" Target="../media/image34.tiff"/><Relationship Id="rId4" Type="http://schemas.openxmlformats.org/officeDocument/2006/relationships/image" Target="../media/image28.tiff"/><Relationship Id="rId9" Type="http://schemas.openxmlformats.org/officeDocument/2006/relationships/image" Target="../media/image3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4.png"/><Relationship Id="rId4" Type="http://schemas.openxmlformats.org/officeDocument/2006/relationships/image" Target="../media/image4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3029918" y="5066292"/>
            <a:ext cx="8571095" cy="668792"/>
          </a:xfrm>
        </p:spPr>
        <p:txBody>
          <a:bodyPr>
            <a:normAutofit/>
          </a:bodyPr>
          <a:lstStyle/>
          <a:p>
            <a:pPr algn="r"/>
            <a:r>
              <a:rPr lang="en-US" sz="2500" dirty="0"/>
              <a:t>MongoDB Builder Fest</a:t>
            </a:r>
            <a:endParaRPr lang="en-US" sz="2500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3029918" y="5735084"/>
            <a:ext cx="8571095" cy="578076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1500" dirty="0">
                <a:solidFill>
                  <a:srgbClr val="B3C5D1"/>
                </a:solidFill>
                <a:latin typeface="Roboto" charset="0"/>
                <a:ea typeface="Roboto" charset="0"/>
                <a:cs typeface="Roboto" charset="0"/>
              </a:rPr>
              <a:t>June 2019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18695" y="3955168"/>
            <a:ext cx="346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B3C5D1"/>
                </a:solidFill>
                <a:latin typeface="Roboto" charset="0"/>
                <a:ea typeface="Roboto" charset="0"/>
                <a:cs typeface="Roboto" charset="0"/>
              </a:rPr>
              <a:t>Take MongoDB.  Add Blockchain.  Stir.</a:t>
            </a:r>
          </a:p>
        </p:txBody>
      </p:sp>
    </p:spTree>
    <p:extLst>
      <p:ext uri="{BB962C8B-B14F-4D97-AF65-F5344CB8AC3E}">
        <p14:creationId xmlns:p14="http://schemas.microsoft.com/office/powerpoint/2010/main" val="74931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idx="4294967295"/>
          </p:nvPr>
        </p:nvSpPr>
        <p:spPr>
          <a:xfrm>
            <a:off x="861522" y="263948"/>
            <a:ext cx="4533900" cy="131921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About ProvenDB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31850" y="1910458"/>
            <a:ext cx="5690870" cy="26941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bridges the gap between Database and Blockchain technology.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enables the rapid development of high-performance Blockchain applications.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can add Blockchain capabilities to any  existing MongoDB application.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grpSp>
        <p:nvGrpSpPr>
          <p:cNvPr id="2" name="Group 1"/>
          <p:cNvGrpSpPr/>
          <p:nvPr/>
        </p:nvGrpSpPr>
        <p:grpSpPr>
          <a:xfrm>
            <a:off x="6847840" y="720210"/>
            <a:ext cx="4287520" cy="5074680"/>
            <a:chOff x="7030720" y="720210"/>
            <a:chExt cx="4287520" cy="5074680"/>
          </a:xfrm>
        </p:grpSpPr>
        <p:pic>
          <p:nvPicPr>
            <p:cNvPr id="19" name="Picture 18" descr="A picture containing LEGO&#10;&#10;Description automatically generated">
              <a:extLst>
                <a:ext uri="{FF2B5EF4-FFF2-40B4-BE49-F238E27FC236}">
                  <a16:creationId xmlns:a16="http://schemas.microsoft.com/office/drawing/2014/main" id="{9907A78F-42AB-F644-BA2A-283646352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0720" y="720210"/>
              <a:ext cx="4287520" cy="5074680"/>
            </a:xfrm>
            <a:prstGeom prst="rect">
              <a:avLst/>
            </a:prstGeom>
          </p:spPr>
        </p:pic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7122194" y="2658374"/>
              <a:ext cx="821384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MongoDB</a:t>
              </a:r>
            </a:p>
          </p:txBody>
        </p:sp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10231154" y="1177020"/>
              <a:ext cx="821384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 err="1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Blockchain</a:t>
              </a:r>
              <a:endParaRPr lang="en-US" sz="1000" i="1" dirty="0">
                <a:solidFill>
                  <a:schemeClr val="bg1">
                    <a:alpha val="80000"/>
                  </a:schemeClr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9682514" y="3038648"/>
              <a:ext cx="821384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i="1" dirty="0">
                  <a:latin typeface="Roboto" panose="02000000000000000000" pitchFamily="2" charset="0"/>
                  <a:ea typeface="Roboto" panose="02000000000000000000" pitchFamily="2" charset="0"/>
                </a:rPr>
                <a:t>ProvenDB</a:t>
              </a:r>
              <a:endParaRPr lang="en-US" sz="10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0790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220215" y="891555"/>
            <a:ext cx="3156036" cy="4798265"/>
            <a:chOff x="3361891" y="859008"/>
            <a:chExt cx="3156036" cy="4798265"/>
          </a:xfrm>
        </p:grpSpPr>
        <p:sp>
          <p:nvSpPr>
            <p:cNvPr id="162" name="Text Placeholder 6"/>
            <p:cNvSpPr txBox="1">
              <a:spLocks/>
            </p:cNvSpPr>
            <p:nvPr/>
          </p:nvSpPr>
          <p:spPr>
            <a:xfrm>
              <a:off x="3361891" y="3445297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Developer Friendly</a:t>
              </a:r>
            </a:p>
          </p:txBody>
        </p:sp>
        <p:sp>
          <p:nvSpPr>
            <p:cNvPr id="167" name="Text Placeholder 6"/>
            <p:cNvSpPr txBox="1">
              <a:spLocks/>
            </p:cNvSpPr>
            <p:nvPr/>
          </p:nvSpPr>
          <p:spPr>
            <a:xfrm>
              <a:off x="3361892" y="1820970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Tamper Proof</a:t>
              </a:r>
            </a:p>
          </p:txBody>
        </p:sp>
        <p:sp>
          <p:nvSpPr>
            <p:cNvPr id="172" name="Text Placeholder 6"/>
            <p:cNvSpPr txBox="1">
              <a:spLocks/>
            </p:cNvSpPr>
            <p:nvPr/>
          </p:nvSpPr>
          <p:spPr>
            <a:xfrm>
              <a:off x="3361892" y="2649705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Immutable History</a:t>
              </a:r>
            </a:p>
          </p:txBody>
        </p:sp>
        <p:sp>
          <p:nvSpPr>
            <p:cNvPr id="43" name="Text Placeholder 6"/>
            <p:cNvSpPr txBox="1">
              <a:spLocks/>
            </p:cNvSpPr>
            <p:nvPr/>
          </p:nvSpPr>
          <p:spPr>
            <a:xfrm>
              <a:off x="3361892" y="4268356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Economical</a:t>
              </a:r>
            </a:p>
          </p:txBody>
        </p:sp>
        <p:sp>
          <p:nvSpPr>
            <p:cNvPr id="44" name="Text Placeholder 6"/>
            <p:cNvSpPr txBox="1">
              <a:spLocks/>
            </p:cNvSpPr>
            <p:nvPr/>
          </p:nvSpPr>
          <p:spPr>
            <a:xfrm>
              <a:off x="3361892" y="5062518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Performant</a:t>
              </a:r>
            </a:p>
          </p:txBody>
        </p:sp>
        <p:sp>
          <p:nvSpPr>
            <p:cNvPr id="71" name="Text Placeholder 6"/>
            <p:cNvSpPr txBox="1">
              <a:spLocks/>
            </p:cNvSpPr>
            <p:nvPr/>
          </p:nvSpPr>
          <p:spPr>
            <a:xfrm>
              <a:off x="4979057" y="859008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100000"/>
              </a:pPr>
              <a:r>
                <a:rPr lang="en-US" sz="1600" b="1" dirty="0" err="1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Blockchain</a:t>
              </a:r>
              <a:endParaRPr lang="en-US" sz="16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401754" y="1757621"/>
              <a:ext cx="632208" cy="626401"/>
              <a:chOff x="5401754" y="1757621"/>
              <a:chExt cx="632208" cy="626401"/>
            </a:xfrm>
          </p:grpSpPr>
          <p:sp>
            <p:nvSpPr>
              <p:cNvPr id="45" name="Овал 14">
                <a:extLst>
                  <a:ext uri="{FF2B5EF4-FFF2-40B4-BE49-F238E27FC236}">
                    <a16:creationId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1757621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66410" y="1837178"/>
                <a:ext cx="302896" cy="440574"/>
              </a:xfrm>
              <a:prstGeom prst="rect">
                <a:avLst/>
              </a:prstGeom>
            </p:spPr>
          </p:pic>
        </p:grpSp>
        <p:grpSp>
          <p:nvGrpSpPr>
            <p:cNvPr id="3" name="Group 2"/>
            <p:cNvGrpSpPr/>
            <p:nvPr/>
          </p:nvGrpSpPr>
          <p:grpSpPr>
            <a:xfrm>
              <a:off x="5401754" y="2583158"/>
              <a:ext cx="632208" cy="626401"/>
              <a:chOff x="5401754" y="2583158"/>
              <a:chExt cx="632208" cy="626401"/>
            </a:xfrm>
          </p:grpSpPr>
          <p:sp>
            <p:nvSpPr>
              <p:cNvPr id="173" name="Овал 14">
                <a:extLst>
                  <a:ext uri="{FF2B5EF4-FFF2-40B4-BE49-F238E27FC236}">
                    <a16:creationId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2583158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73742" y="2697007"/>
                <a:ext cx="419782" cy="413951"/>
              </a:xfrm>
              <a:prstGeom prst="rect">
                <a:avLst/>
              </a:prstGeom>
            </p:spPr>
          </p:pic>
        </p:grpSp>
        <p:grpSp>
          <p:nvGrpSpPr>
            <p:cNvPr id="4" name="Group 3"/>
            <p:cNvGrpSpPr/>
            <p:nvPr/>
          </p:nvGrpSpPr>
          <p:grpSpPr>
            <a:xfrm>
              <a:off x="5401754" y="3408695"/>
              <a:ext cx="632208" cy="626401"/>
              <a:chOff x="5401754" y="3408695"/>
              <a:chExt cx="632208" cy="626401"/>
            </a:xfrm>
          </p:grpSpPr>
          <p:sp>
            <p:nvSpPr>
              <p:cNvPr id="163" name="Овал 14">
                <a:extLst>
                  <a:ext uri="{FF2B5EF4-FFF2-40B4-BE49-F238E27FC236}">
                    <a16:creationId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3408695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1417" y="3470698"/>
                <a:ext cx="342107" cy="476267"/>
              </a:xfrm>
              <a:prstGeom prst="rect">
                <a:avLst/>
              </a:prstGeom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5401754" y="5030872"/>
              <a:ext cx="632208" cy="626401"/>
              <a:chOff x="5401754" y="5030872"/>
              <a:chExt cx="632208" cy="626401"/>
            </a:xfrm>
          </p:grpSpPr>
          <p:sp>
            <p:nvSpPr>
              <p:cNvPr id="49" name="Овал 14">
                <a:extLst>
                  <a:ext uri="{FF2B5EF4-FFF2-40B4-BE49-F238E27FC236}">
                    <a16:creationId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503087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11245" y="5144453"/>
                <a:ext cx="399184" cy="399182"/>
              </a:xfrm>
              <a:prstGeom prst="rect">
                <a:avLst/>
              </a:prstGeom>
            </p:spPr>
          </p:pic>
        </p:grpSp>
        <p:grpSp>
          <p:nvGrpSpPr>
            <p:cNvPr id="5" name="Group 4"/>
            <p:cNvGrpSpPr/>
            <p:nvPr/>
          </p:nvGrpSpPr>
          <p:grpSpPr>
            <a:xfrm>
              <a:off x="5401754" y="4234232"/>
              <a:ext cx="632208" cy="626401"/>
              <a:chOff x="5401754" y="4234232"/>
              <a:chExt cx="632208" cy="626401"/>
            </a:xfrm>
          </p:grpSpPr>
          <p:sp>
            <p:nvSpPr>
              <p:cNvPr id="47" name="Овал 14">
                <a:extLst>
                  <a:ext uri="{FF2B5EF4-FFF2-40B4-BE49-F238E27FC236}">
                    <a16:creationId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423423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70333" y="4355113"/>
                <a:ext cx="298973" cy="377426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420065-6A83-FF40-B7E5-14C442D678FA}"/>
              </a:ext>
            </a:extLst>
          </p:cNvPr>
          <p:cNvGrpSpPr/>
          <p:nvPr/>
        </p:nvGrpSpPr>
        <p:grpSpPr>
          <a:xfrm>
            <a:off x="10207369" y="873954"/>
            <a:ext cx="1538870" cy="4899080"/>
            <a:chOff x="10207369" y="873954"/>
            <a:chExt cx="1538870" cy="4899080"/>
          </a:xfrm>
        </p:grpSpPr>
        <p:sp>
          <p:nvSpPr>
            <p:cNvPr id="73" name="Text Placeholder 6"/>
            <p:cNvSpPr txBox="1">
              <a:spLocks/>
            </p:cNvSpPr>
            <p:nvPr/>
          </p:nvSpPr>
          <p:spPr>
            <a:xfrm>
              <a:off x="10207369" y="873954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100000"/>
              </a:pPr>
              <a:r>
                <a:rPr lang="en-US" sz="1600" b="1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ProvenDB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805921C-4D7C-3947-BF43-CA135CB3DB61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816" y="1198253"/>
              <a:ext cx="0" cy="4574781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132"/>
            <p:cNvGrpSpPr/>
            <p:nvPr/>
          </p:nvGrpSpPr>
          <p:grpSpPr>
            <a:xfrm>
              <a:off x="10676813" y="1772567"/>
              <a:ext cx="632208" cy="626401"/>
              <a:chOff x="5401754" y="1757621"/>
              <a:chExt cx="632208" cy="626401"/>
            </a:xfrm>
          </p:grpSpPr>
          <p:sp>
            <p:nvSpPr>
              <p:cNvPr id="134" name="Овал 14">
                <a:extLst>
                  <a:ext uri="{FF2B5EF4-FFF2-40B4-BE49-F238E27FC236}">
                    <a16:creationId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1757621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35" name="Picture 13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66410" y="1837178"/>
                <a:ext cx="302896" cy="440574"/>
              </a:xfrm>
              <a:prstGeom prst="rect">
                <a:avLst/>
              </a:prstGeom>
            </p:spPr>
          </p:pic>
        </p:grpSp>
        <p:grpSp>
          <p:nvGrpSpPr>
            <p:cNvPr id="136" name="Group 135"/>
            <p:cNvGrpSpPr/>
            <p:nvPr/>
          </p:nvGrpSpPr>
          <p:grpSpPr>
            <a:xfrm>
              <a:off x="10676813" y="2598104"/>
              <a:ext cx="632208" cy="626401"/>
              <a:chOff x="5401754" y="2583158"/>
              <a:chExt cx="632208" cy="626401"/>
            </a:xfrm>
          </p:grpSpPr>
          <p:sp>
            <p:nvSpPr>
              <p:cNvPr id="137" name="Овал 14">
                <a:extLst>
                  <a:ext uri="{FF2B5EF4-FFF2-40B4-BE49-F238E27FC236}">
                    <a16:creationId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2583158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73742" y="2697007"/>
                <a:ext cx="419782" cy="413951"/>
              </a:xfrm>
              <a:prstGeom prst="rect">
                <a:avLst/>
              </a:prstGeom>
            </p:spPr>
          </p:pic>
        </p:grpSp>
        <p:grpSp>
          <p:nvGrpSpPr>
            <p:cNvPr id="180" name="Group 179"/>
            <p:cNvGrpSpPr/>
            <p:nvPr/>
          </p:nvGrpSpPr>
          <p:grpSpPr>
            <a:xfrm>
              <a:off x="10676813" y="3423641"/>
              <a:ext cx="632208" cy="626401"/>
              <a:chOff x="5401754" y="3408695"/>
              <a:chExt cx="632208" cy="626401"/>
            </a:xfrm>
          </p:grpSpPr>
          <p:sp>
            <p:nvSpPr>
              <p:cNvPr id="181" name="Овал 14">
                <a:extLst>
                  <a:ext uri="{FF2B5EF4-FFF2-40B4-BE49-F238E27FC236}">
                    <a16:creationId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3408695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1417" y="3470698"/>
                <a:ext cx="342107" cy="476267"/>
              </a:xfrm>
              <a:prstGeom prst="rect">
                <a:avLst/>
              </a:prstGeom>
            </p:spPr>
          </p:pic>
        </p:grpSp>
        <p:grpSp>
          <p:nvGrpSpPr>
            <p:cNvPr id="183" name="Group 182"/>
            <p:cNvGrpSpPr/>
            <p:nvPr/>
          </p:nvGrpSpPr>
          <p:grpSpPr>
            <a:xfrm>
              <a:off x="10676813" y="5045818"/>
              <a:ext cx="632208" cy="626401"/>
              <a:chOff x="5401754" y="5030872"/>
              <a:chExt cx="632208" cy="626401"/>
            </a:xfrm>
          </p:grpSpPr>
          <p:sp>
            <p:nvSpPr>
              <p:cNvPr id="184" name="Овал 14">
                <a:extLst>
                  <a:ext uri="{FF2B5EF4-FFF2-40B4-BE49-F238E27FC236}">
                    <a16:creationId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503087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85" name="Picture 184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11245" y="5144453"/>
                <a:ext cx="399184" cy="399182"/>
              </a:xfrm>
              <a:prstGeom prst="rect">
                <a:avLst/>
              </a:prstGeom>
            </p:spPr>
          </p:pic>
        </p:grpSp>
        <p:grpSp>
          <p:nvGrpSpPr>
            <p:cNvPr id="186" name="Group 185"/>
            <p:cNvGrpSpPr/>
            <p:nvPr/>
          </p:nvGrpSpPr>
          <p:grpSpPr>
            <a:xfrm>
              <a:off x="10676813" y="4249178"/>
              <a:ext cx="632208" cy="626401"/>
              <a:chOff x="5401754" y="4234232"/>
              <a:chExt cx="632208" cy="626401"/>
            </a:xfrm>
          </p:grpSpPr>
          <p:sp>
            <p:nvSpPr>
              <p:cNvPr id="187" name="Овал 14">
                <a:extLst>
                  <a:ext uri="{FF2B5EF4-FFF2-40B4-BE49-F238E27FC236}">
                    <a16:creationId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423423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88" name="Picture 187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70333" y="4355113"/>
                <a:ext cx="298973" cy="377426"/>
              </a:xfrm>
              <a:prstGeom prst="rect">
                <a:avLst/>
              </a:prstGeom>
            </p:spPr>
          </p:pic>
        </p:grpSp>
      </p:grpSp>
      <p:pic>
        <p:nvPicPr>
          <p:cNvPr id="191" name="Picture 190" descr="A close up of a sign&#10;&#10;Description automatically generated">
            <a:extLst>
              <a:ext uri="{FF2B5EF4-FFF2-40B4-BE49-F238E27FC236}">
                <a16:creationId xmlns:a16="http://schemas.microsoft.com/office/drawing/2014/main" id="{9974EA3A-6E0E-CE4F-A2E2-23C0CDB91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235464" y="3392338"/>
            <a:ext cx="703886" cy="703886"/>
          </a:xfrm>
          <a:prstGeom prst="rect">
            <a:avLst/>
          </a:prstGeom>
        </p:spPr>
      </p:pic>
      <p:pic>
        <p:nvPicPr>
          <p:cNvPr id="192" name="Picture 191" descr="A close up of a sign&#10;&#10;Description automatically generated">
            <a:extLst>
              <a:ext uri="{FF2B5EF4-FFF2-40B4-BE49-F238E27FC236}">
                <a16:creationId xmlns:a16="http://schemas.microsoft.com/office/drawing/2014/main" id="{9974EA3A-6E0E-CE4F-A2E2-23C0CDB91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235464" y="4202252"/>
            <a:ext cx="703886" cy="703886"/>
          </a:xfrm>
          <a:prstGeom prst="rect">
            <a:avLst/>
          </a:prstGeom>
        </p:spPr>
      </p:pic>
      <p:pic>
        <p:nvPicPr>
          <p:cNvPr id="193" name="Picture 192" descr="A close up of a sign&#10;&#10;Description automatically generated">
            <a:extLst>
              <a:ext uri="{FF2B5EF4-FFF2-40B4-BE49-F238E27FC236}">
                <a16:creationId xmlns:a16="http://schemas.microsoft.com/office/drawing/2014/main" id="{9974EA3A-6E0E-CE4F-A2E2-23C0CDB91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235464" y="5007047"/>
            <a:ext cx="703886" cy="70388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1F348AF-1370-4BD6-AAE5-08B4E74B22E2}"/>
              </a:ext>
            </a:extLst>
          </p:cNvPr>
          <p:cNvGrpSpPr/>
          <p:nvPr/>
        </p:nvGrpSpPr>
        <p:grpSpPr>
          <a:xfrm>
            <a:off x="8540907" y="887527"/>
            <a:ext cx="1538870" cy="4861004"/>
            <a:chOff x="8540907" y="887527"/>
            <a:chExt cx="1538870" cy="4861004"/>
          </a:xfrm>
        </p:grpSpPr>
        <p:sp>
          <p:nvSpPr>
            <p:cNvPr id="72" name="Text Placeholder 6"/>
            <p:cNvSpPr txBox="1">
              <a:spLocks/>
            </p:cNvSpPr>
            <p:nvPr/>
          </p:nvSpPr>
          <p:spPr>
            <a:xfrm>
              <a:off x="8540907" y="887527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100000"/>
              </a:pPr>
              <a:r>
                <a:rPr lang="en-US" sz="1600" b="1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Database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805921C-4D7C-3947-BF43-CA135CB3DB61}"/>
                </a:ext>
              </a:extLst>
            </p:cNvPr>
            <p:cNvCxnSpPr>
              <a:cxnSpLocks/>
            </p:cNvCxnSpPr>
            <p:nvPr/>
          </p:nvCxnSpPr>
          <p:spPr>
            <a:xfrm>
              <a:off x="8540907" y="1173750"/>
              <a:ext cx="0" cy="4574781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Group 114"/>
            <p:cNvGrpSpPr/>
            <p:nvPr/>
          </p:nvGrpSpPr>
          <p:grpSpPr>
            <a:xfrm>
              <a:off x="9003286" y="1786140"/>
              <a:ext cx="632208" cy="626401"/>
              <a:chOff x="5401754" y="1757621"/>
              <a:chExt cx="632208" cy="626401"/>
            </a:xfrm>
          </p:grpSpPr>
          <p:sp>
            <p:nvSpPr>
              <p:cNvPr id="116" name="Овал 14">
                <a:extLst>
                  <a:ext uri="{FF2B5EF4-FFF2-40B4-BE49-F238E27FC236}">
                    <a16:creationId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1757621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17" name="Picture 116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66410" y="1837178"/>
                <a:ext cx="302896" cy="440574"/>
              </a:xfrm>
              <a:prstGeom prst="rect">
                <a:avLst/>
              </a:prstGeom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9003286" y="2611677"/>
              <a:ext cx="632208" cy="626401"/>
              <a:chOff x="5401754" y="2583158"/>
              <a:chExt cx="632208" cy="626401"/>
            </a:xfrm>
          </p:grpSpPr>
          <p:sp>
            <p:nvSpPr>
              <p:cNvPr id="119" name="Овал 14">
                <a:extLst>
                  <a:ext uri="{FF2B5EF4-FFF2-40B4-BE49-F238E27FC236}">
                    <a16:creationId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2583158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20" name="Picture 11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73742" y="2697007"/>
                <a:ext cx="419782" cy="413951"/>
              </a:xfrm>
              <a:prstGeom prst="rect">
                <a:avLst/>
              </a:prstGeom>
            </p:spPr>
          </p:pic>
        </p:grpSp>
        <p:grpSp>
          <p:nvGrpSpPr>
            <p:cNvPr id="121" name="Group 120"/>
            <p:cNvGrpSpPr/>
            <p:nvPr/>
          </p:nvGrpSpPr>
          <p:grpSpPr>
            <a:xfrm>
              <a:off x="9003286" y="3437214"/>
              <a:ext cx="632208" cy="626401"/>
              <a:chOff x="5401754" y="3408695"/>
              <a:chExt cx="632208" cy="626401"/>
            </a:xfrm>
          </p:grpSpPr>
          <p:sp>
            <p:nvSpPr>
              <p:cNvPr id="122" name="Овал 14">
                <a:extLst>
                  <a:ext uri="{FF2B5EF4-FFF2-40B4-BE49-F238E27FC236}">
                    <a16:creationId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3408695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1417" y="3470698"/>
                <a:ext cx="342107" cy="476267"/>
              </a:xfrm>
              <a:prstGeom prst="rect">
                <a:avLst/>
              </a:prstGeom>
            </p:spPr>
          </p:pic>
        </p:grpSp>
        <p:grpSp>
          <p:nvGrpSpPr>
            <p:cNvPr id="124" name="Group 123"/>
            <p:cNvGrpSpPr/>
            <p:nvPr/>
          </p:nvGrpSpPr>
          <p:grpSpPr>
            <a:xfrm>
              <a:off x="9003286" y="5059391"/>
              <a:ext cx="632208" cy="626401"/>
              <a:chOff x="5401754" y="5030872"/>
              <a:chExt cx="632208" cy="626401"/>
            </a:xfrm>
          </p:grpSpPr>
          <p:sp>
            <p:nvSpPr>
              <p:cNvPr id="125" name="Овал 14">
                <a:extLst>
                  <a:ext uri="{FF2B5EF4-FFF2-40B4-BE49-F238E27FC236}">
                    <a16:creationId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503087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11245" y="5144453"/>
                <a:ext cx="399184" cy="399182"/>
              </a:xfrm>
              <a:prstGeom prst="rect">
                <a:avLst/>
              </a:prstGeom>
            </p:spPr>
          </p:pic>
        </p:grpSp>
        <p:grpSp>
          <p:nvGrpSpPr>
            <p:cNvPr id="127" name="Group 126"/>
            <p:cNvGrpSpPr/>
            <p:nvPr/>
          </p:nvGrpSpPr>
          <p:grpSpPr>
            <a:xfrm>
              <a:off x="9003286" y="4262751"/>
              <a:ext cx="632208" cy="626401"/>
              <a:chOff x="5401754" y="4234232"/>
              <a:chExt cx="632208" cy="626401"/>
            </a:xfrm>
          </p:grpSpPr>
          <p:sp>
            <p:nvSpPr>
              <p:cNvPr id="128" name="Овал 14">
                <a:extLst>
                  <a:ext uri="{FF2B5EF4-FFF2-40B4-BE49-F238E27FC236}">
                    <a16:creationId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423423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29" name="Picture 128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70333" y="4355113"/>
                <a:ext cx="298973" cy="377426"/>
              </a:xfrm>
              <a:prstGeom prst="rect">
                <a:avLst/>
              </a:prstGeom>
            </p:spPr>
          </p:pic>
        </p:grpSp>
        <p:pic>
          <p:nvPicPr>
            <p:cNvPr id="194" name="Picture 193" descr="A close up of a sign&#10;&#10;Description automatically generated">
              <a:extLst>
                <a:ext uri="{FF2B5EF4-FFF2-40B4-BE49-F238E27FC236}">
                  <a16:creationId xmlns:a16="http://schemas.microsoft.com/office/drawing/2014/main" id="{9974EA3A-6E0E-CE4F-A2E2-23C0CDB9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967447" y="1761653"/>
              <a:ext cx="703886" cy="703886"/>
            </a:xfrm>
            <a:prstGeom prst="rect">
              <a:avLst/>
            </a:prstGeom>
          </p:spPr>
        </p:pic>
        <p:pic>
          <p:nvPicPr>
            <p:cNvPr id="195" name="Picture 194" descr="A close up of a sign&#10;&#10;Description automatically generated">
              <a:extLst>
                <a:ext uri="{FF2B5EF4-FFF2-40B4-BE49-F238E27FC236}">
                  <a16:creationId xmlns:a16="http://schemas.microsoft.com/office/drawing/2014/main" id="{9974EA3A-6E0E-CE4F-A2E2-23C0CDB9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967447" y="2558866"/>
              <a:ext cx="703886" cy="703886"/>
            </a:xfrm>
            <a:prstGeom prst="rect">
              <a:avLst/>
            </a:prstGeom>
          </p:spPr>
        </p:pic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62D87E7F-B4BB-344D-9681-48057B1959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765" y="335181"/>
            <a:ext cx="10515600" cy="1325563"/>
          </a:xfrm>
        </p:spPr>
        <p:txBody>
          <a:bodyPr/>
          <a:lstStyle/>
          <a:p>
            <a:r>
              <a:rPr lang="en-US" dirty="0"/>
              <a:t>Why it matters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A1602A77-9EC8-124A-A9B0-1890C3652B84}"/>
              </a:ext>
            </a:extLst>
          </p:cNvPr>
          <p:cNvSpPr txBox="1">
            <a:spLocks/>
          </p:cNvSpPr>
          <p:nvPr/>
        </p:nvSpPr>
        <p:spPr>
          <a:xfrm>
            <a:off x="652764" y="1761652"/>
            <a:ext cx="3918829" cy="4011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Blockchain applications typically use the Blockchain both as a data store and a consensus mechanism.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Unfortunately, Blockchain is the world’s worst database: slow, expensive and hard to work with.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Blockchain applications can’t use a traditional DBMS because DBMS lacks immutability of the blockchain.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solves this dilemma.</a:t>
            </a:r>
          </a:p>
          <a:p>
            <a:pPr marL="0" indent="0">
              <a:buNone/>
            </a:pPr>
            <a:endParaRPr lang="en-US" sz="1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3266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5359" y="493970"/>
            <a:ext cx="4314809" cy="2545737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926495" y="2512602"/>
            <a:ext cx="3295187" cy="1147382"/>
            <a:chOff x="579709" y="1686389"/>
            <a:chExt cx="3295187" cy="1147382"/>
          </a:xfrm>
        </p:grpSpPr>
        <p:sp>
          <p:nvSpPr>
            <p:cNvPr id="46" name="Content Placeholder 2"/>
            <p:cNvSpPr txBox="1">
              <a:spLocks/>
            </p:cNvSpPr>
            <p:nvPr/>
          </p:nvSpPr>
          <p:spPr>
            <a:xfrm>
              <a:off x="958675" y="1686389"/>
              <a:ext cx="2916221" cy="11473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Transactions to ProvenDB are stored (append-only) in the MongoDB database and hashes of the transactions posted to the Blockchain.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579709" y="1686389"/>
              <a:ext cx="325182" cy="325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ontent Placeholder 2"/>
            <p:cNvSpPr txBox="1">
              <a:spLocks/>
            </p:cNvSpPr>
            <p:nvPr/>
          </p:nvSpPr>
          <p:spPr>
            <a:xfrm>
              <a:off x="599080" y="1735875"/>
              <a:ext cx="325181" cy="30509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1200" b="1" dirty="0">
                  <a:solidFill>
                    <a:srgbClr val="1E557B"/>
                  </a:solidFill>
                  <a:latin typeface="Roboto" charset="0"/>
                  <a:ea typeface="Roboto" charset="0"/>
                  <a:cs typeface="Roboto" charset="0"/>
                </a:rPr>
                <a:t>1.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945866" y="4152467"/>
            <a:ext cx="3295187" cy="825621"/>
            <a:chOff x="579709" y="1686389"/>
            <a:chExt cx="3295187" cy="825621"/>
          </a:xfrm>
        </p:grpSpPr>
        <p:sp>
          <p:nvSpPr>
            <p:cNvPr id="50" name="Content Placeholder 2"/>
            <p:cNvSpPr txBox="1">
              <a:spLocks/>
            </p:cNvSpPr>
            <p:nvPr/>
          </p:nvSpPr>
          <p:spPr>
            <a:xfrm>
              <a:off x="958675" y="1686389"/>
              <a:ext cx="2916221" cy="82562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Each transaction creates a new version within the database. The database user or application can explore older versions and their proofs at any time.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579709" y="1686389"/>
              <a:ext cx="325182" cy="325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ontent Placeholder 2"/>
            <p:cNvSpPr txBox="1">
              <a:spLocks/>
            </p:cNvSpPr>
            <p:nvPr/>
          </p:nvSpPr>
          <p:spPr>
            <a:xfrm>
              <a:off x="599080" y="1735875"/>
              <a:ext cx="325181" cy="30509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1200" b="1" dirty="0">
                  <a:solidFill>
                    <a:srgbClr val="1E557B"/>
                  </a:solidFill>
                  <a:latin typeface="Roboto" charset="0"/>
                  <a:ea typeface="Roboto" charset="0"/>
                  <a:cs typeface="Roboto" charset="0"/>
                </a:rPr>
                <a:t>2.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642368" y="4978088"/>
            <a:ext cx="3295187" cy="1029966"/>
            <a:chOff x="579709" y="1686389"/>
            <a:chExt cx="3295187" cy="1029966"/>
          </a:xfrm>
        </p:grpSpPr>
        <p:sp>
          <p:nvSpPr>
            <p:cNvPr id="75" name="Content Placeholder 2"/>
            <p:cNvSpPr txBox="1">
              <a:spLocks/>
            </p:cNvSpPr>
            <p:nvPr/>
          </p:nvSpPr>
          <p:spPr>
            <a:xfrm>
              <a:off x="958675" y="1686389"/>
              <a:ext cx="2916221" cy="102996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The database user requests a proof be placed on the Blockchain for a specific version. This version can be used to prove the timestamp of the entire version or any document in that version.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579709" y="1686389"/>
              <a:ext cx="325182" cy="325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ontent Placeholder 2"/>
            <p:cNvSpPr txBox="1">
              <a:spLocks/>
            </p:cNvSpPr>
            <p:nvPr/>
          </p:nvSpPr>
          <p:spPr>
            <a:xfrm>
              <a:off x="599080" y="1735875"/>
              <a:ext cx="325181" cy="30509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1200" b="1" dirty="0">
                  <a:solidFill>
                    <a:srgbClr val="1E557B"/>
                  </a:solidFill>
                  <a:latin typeface="Roboto" charset="0"/>
                  <a:ea typeface="Roboto" charset="0"/>
                  <a:cs typeface="Roboto" charset="0"/>
                </a:rPr>
                <a:t>3.</a:t>
              </a:r>
            </a:p>
          </p:txBody>
        </p:sp>
      </p:grpSp>
      <p:sp>
        <p:nvSpPr>
          <p:cNvPr id="89" name="Title 1"/>
          <p:cNvSpPr>
            <a:spLocks noGrp="1"/>
          </p:cNvSpPr>
          <p:nvPr>
            <p:ph type="title" idx="4294967295"/>
          </p:nvPr>
        </p:nvSpPr>
        <p:spPr>
          <a:xfrm>
            <a:off x="899918" y="803275"/>
            <a:ext cx="4533900" cy="131921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How ProvenDB Works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0274072" y="2672748"/>
            <a:ext cx="1051986" cy="1702537"/>
            <a:chOff x="10273609" y="2448135"/>
            <a:chExt cx="1051986" cy="1702537"/>
          </a:xfrm>
        </p:grpSpPr>
        <p:sp>
          <p:nvSpPr>
            <p:cNvPr id="90" name="Content Placeholder 2"/>
            <p:cNvSpPr txBox="1">
              <a:spLocks/>
            </p:cNvSpPr>
            <p:nvPr/>
          </p:nvSpPr>
          <p:spPr>
            <a:xfrm>
              <a:off x="10273609" y="3918333"/>
              <a:ext cx="1051986" cy="2323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Blockchain</a:t>
              </a: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88594" y="2448135"/>
              <a:ext cx="1037001" cy="1310769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5668100" y="2996851"/>
            <a:ext cx="3117660" cy="1766519"/>
            <a:chOff x="5667637" y="2772238"/>
            <a:chExt cx="3117660" cy="1766519"/>
          </a:xfrm>
        </p:grpSpPr>
        <p:sp>
          <p:nvSpPr>
            <p:cNvPr id="67" name="Content Placeholder 2"/>
            <p:cNvSpPr txBox="1">
              <a:spLocks/>
            </p:cNvSpPr>
            <p:nvPr/>
          </p:nvSpPr>
          <p:spPr>
            <a:xfrm>
              <a:off x="5667637" y="3746185"/>
              <a:ext cx="1051986" cy="2323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Database User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00445" y="2772238"/>
              <a:ext cx="1984852" cy="1766519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067" y="1600601"/>
            <a:ext cx="1731117" cy="586849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8308481" y="1614112"/>
            <a:ext cx="1815800" cy="1024101"/>
            <a:chOff x="8308018" y="1389499"/>
            <a:chExt cx="1815800" cy="1024101"/>
          </a:xfrm>
        </p:grpSpPr>
        <p:sp>
          <p:nvSpPr>
            <p:cNvPr id="87" name="Content Placeholder 2"/>
            <p:cNvSpPr txBox="1">
              <a:spLocks/>
            </p:cNvSpPr>
            <p:nvPr/>
          </p:nvSpPr>
          <p:spPr>
            <a:xfrm>
              <a:off x="9252876" y="1745932"/>
              <a:ext cx="870942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ProvenDB</a:t>
              </a: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8018" y="1389499"/>
              <a:ext cx="925950" cy="1024101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4302" y="2581364"/>
            <a:ext cx="1057567" cy="6144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8901" y="2397149"/>
            <a:ext cx="739117" cy="59771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0988" y="2581320"/>
            <a:ext cx="580604" cy="91677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1024" y="1561721"/>
            <a:ext cx="414945" cy="37096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8249" y="1763963"/>
            <a:ext cx="558268" cy="499091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6257111" y="1816490"/>
            <a:ext cx="925950" cy="1152226"/>
            <a:chOff x="6256648" y="1591877"/>
            <a:chExt cx="925950" cy="1152226"/>
          </a:xfrm>
        </p:grpSpPr>
        <p:sp>
          <p:nvSpPr>
            <p:cNvPr id="64" name="Content Placeholder 2"/>
            <p:cNvSpPr txBox="1">
              <a:spLocks/>
            </p:cNvSpPr>
            <p:nvPr/>
          </p:nvSpPr>
          <p:spPr>
            <a:xfrm>
              <a:off x="6308931" y="2525201"/>
              <a:ext cx="821384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MongoDB</a:t>
              </a: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6648" y="1591877"/>
              <a:ext cx="925950" cy="827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2"/>
          <p:cNvSpPr txBox="1">
            <a:spLocks/>
          </p:cNvSpPr>
          <p:nvPr/>
        </p:nvSpPr>
        <p:spPr>
          <a:xfrm>
            <a:off x="645953" y="537781"/>
            <a:ext cx="3807177" cy="2112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 baseline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ProvenDocs – A ProvenDB Applications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6585FD-C6C6-4E4E-906E-AA4FC0D6F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7"/>
          <a:stretch/>
        </p:blipFill>
        <p:spPr>
          <a:xfrm>
            <a:off x="4340021" y="537782"/>
            <a:ext cx="8119485" cy="5890099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53D2D5-489A-274F-9A5F-CCD0EB9B8E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67"/>
          <a:stretch/>
        </p:blipFill>
        <p:spPr>
          <a:xfrm>
            <a:off x="4340021" y="537782"/>
            <a:ext cx="8119485" cy="5890099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986F05-A52E-E44F-9118-99F34DE406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67"/>
          <a:stretch/>
        </p:blipFill>
        <p:spPr>
          <a:xfrm>
            <a:off x="4340021" y="537782"/>
            <a:ext cx="8119485" cy="5890099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5AEA97-5FDA-0C46-A333-8CB7DEECA9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67"/>
          <a:stretch/>
        </p:blipFill>
        <p:spPr>
          <a:xfrm>
            <a:off x="4340021" y="537782"/>
            <a:ext cx="8119485" cy="5890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954" b="17503"/>
          <a:stretch/>
        </p:blipFill>
        <p:spPr>
          <a:xfrm>
            <a:off x="4258847" y="348791"/>
            <a:ext cx="7933153" cy="65092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DFF291-B466-294F-B14D-0276B22E3AEE}"/>
              </a:ext>
            </a:extLst>
          </p:cNvPr>
          <p:cNvSpPr txBox="1"/>
          <p:nvPr/>
        </p:nvSpPr>
        <p:spPr>
          <a:xfrm>
            <a:off x="645953" y="2839423"/>
            <a:ext cx="30779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ProvenDocs.com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is a user friendly web application powered by ProvenDB.  It allows users to upload their personal documents and receive blockchain proofs of ownership , timestamp and integrity. </a:t>
            </a:r>
          </a:p>
        </p:txBody>
      </p:sp>
    </p:spTree>
    <p:extLst>
      <p:ext uri="{BB962C8B-B14F-4D97-AF65-F5344CB8AC3E}">
        <p14:creationId xmlns:p14="http://schemas.microsoft.com/office/powerpoint/2010/main" val="132105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2"/>
          <p:cNvSpPr txBox="1">
            <a:spLocks/>
          </p:cNvSpPr>
          <p:nvPr/>
        </p:nvSpPr>
        <p:spPr>
          <a:xfrm>
            <a:off x="7545180" y="2245152"/>
            <a:ext cx="4054219" cy="1224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 baseline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r"/>
            <a:r>
              <a:rPr lang="en-US" sz="4000" i="1" dirty="0"/>
              <a:t>Thank You!</a:t>
            </a:r>
          </a:p>
        </p:txBody>
      </p:sp>
      <p:sp>
        <p:nvSpPr>
          <p:cNvPr id="55" name="Text Placeholder 3"/>
          <p:cNvSpPr txBox="1">
            <a:spLocks/>
          </p:cNvSpPr>
          <p:nvPr/>
        </p:nvSpPr>
        <p:spPr>
          <a:xfrm>
            <a:off x="7545180" y="3262415"/>
            <a:ext cx="4054219" cy="401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i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Any questions?</a:t>
            </a:r>
            <a:endParaRPr lang="en-US" sz="1400" i="1" dirty="0"/>
          </a:p>
        </p:txBody>
      </p:sp>
      <p:grpSp>
        <p:nvGrpSpPr>
          <p:cNvPr id="56" name="Group 55"/>
          <p:cNvGrpSpPr/>
          <p:nvPr/>
        </p:nvGrpSpPr>
        <p:grpSpPr>
          <a:xfrm>
            <a:off x="7617708" y="4239046"/>
            <a:ext cx="3916039" cy="1825212"/>
            <a:chOff x="7617708" y="4239046"/>
            <a:chExt cx="3916039" cy="1825212"/>
          </a:xfrm>
        </p:grpSpPr>
        <p:sp>
          <p:nvSpPr>
            <p:cNvPr id="57" name="Content Placeholder 2"/>
            <p:cNvSpPr txBox="1">
              <a:spLocks/>
            </p:cNvSpPr>
            <p:nvPr/>
          </p:nvSpPr>
          <p:spPr>
            <a:xfrm>
              <a:off x="9988012" y="4682692"/>
              <a:ext cx="1545735" cy="4641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000" b="1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Guy Harrison</a:t>
              </a:r>
            </a:p>
            <a:p>
              <a:pPr marL="0" indent="0" algn="r">
                <a:spcBef>
                  <a:spcPts val="500"/>
                </a:spcBef>
                <a:buNone/>
              </a:pPr>
              <a:r>
                <a:rPr lang="en-US" sz="10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ProvenDB CTO</a:t>
              </a:r>
              <a:endParaRPr lang="en-US" sz="12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endParaRPr>
            </a:p>
            <a:p>
              <a:pPr marL="0" indent="0" algn="r">
                <a:buNone/>
              </a:pPr>
              <a:endParaRPr lang="en-US" sz="12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8655164" y="5415553"/>
              <a:ext cx="2878583" cy="648705"/>
              <a:chOff x="8655164" y="5415553"/>
              <a:chExt cx="2878583" cy="648705"/>
            </a:xfrm>
          </p:grpSpPr>
          <p:sp>
            <p:nvSpPr>
              <p:cNvPr id="60" name="Content Placeholder 2"/>
              <p:cNvSpPr txBox="1">
                <a:spLocks/>
              </p:cNvSpPr>
              <p:nvPr/>
            </p:nvSpPr>
            <p:spPr>
              <a:xfrm>
                <a:off x="9988012" y="5415554"/>
                <a:ext cx="1545735" cy="643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spcBef>
                    <a:spcPts val="500"/>
                  </a:spcBef>
                  <a:buNone/>
                </a:pPr>
                <a:r>
                  <a:rPr lang="en-US" sz="1000" dirty="0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/</a:t>
                </a:r>
                <a:r>
                  <a:rPr lang="en-US" sz="1000" dirty="0" err="1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guyharrison</a:t>
                </a: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  <a:p>
                <a:pPr marL="0" indent="0" algn="r">
                  <a:lnSpc>
                    <a:spcPct val="200000"/>
                  </a:lnSpc>
                  <a:spcBef>
                    <a:spcPts val="500"/>
                  </a:spcBef>
                  <a:buNone/>
                </a:pPr>
                <a:r>
                  <a:rPr lang="en-US" sz="1000" dirty="0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/</a:t>
                </a:r>
                <a:r>
                  <a:rPr lang="en-US" sz="1000" dirty="0" err="1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guyharrison</a:t>
                </a: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  <a:p>
                <a:pPr marL="0" indent="0" algn="r">
                  <a:buNone/>
                </a:pP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61" name="Content Placeholder 2"/>
              <p:cNvSpPr txBox="1">
                <a:spLocks/>
              </p:cNvSpPr>
              <p:nvPr/>
            </p:nvSpPr>
            <p:spPr>
              <a:xfrm>
                <a:off x="8655164" y="5439542"/>
                <a:ext cx="1545735" cy="6247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spcBef>
                    <a:spcPts val="500"/>
                  </a:spcBef>
                  <a:buNone/>
                </a:pPr>
                <a:r>
                  <a:rPr lang="en-US" sz="1000" dirty="0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(+61) 418 533 988</a:t>
                </a: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  <a:p>
                <a:pPr marL="0" indent="0" algn="r">
                  <a:lnSpc>
                    <a:spcPct val="200000"/>
                  </a:lnSpc>
                  <a:spcBef>
                    <a:spcPts val="500"/>
                  </a:spcBef>
                  <a:buNone/>
                </a:pPr>
                <a:r>
                  <a:rPr lang="en-US" sz="1000" dirty="0" err="1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guy@provendb.com</a:t>
                </a: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  <a:p>
                <a:pPr marL="0" indent="0" algn="r">
                  <a:buNone/>
                </a:pP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413786" y="5730022"/>
                <a:ext cx="225158" cy="225158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413786" y="5415553"/>
                <a:ext cx="218254" cy="218252"/>
              </a:xfrm>
              <a:prstGeom prst="rect">
                <a:avLst/>
              </a:prstGeom>
            </p:spPr>
          </p:pic>
        </p:grpSp>
        <p:cxnSp>
          <p:nvCxnSpPr>
            <p:cNvPr id="59" name="Straight Connector 58"/>
            <p:cNvCxnSpPr/>
            <p:nvPr/>
          </p:nvCxnSpPr>
          <p:spPr>
            <a:xfrm flipH="1">
              <a:off x="7617708" y="4239046"/>
              <a:ext cx="3822605" cy="0"/>
            </a:xfrm>
            <a:prstGeom prst="line">
              <a:avLst/>
            </a:prstGeom>
            <a:ln>
              <a:solidFill>
                <a:srgbClr val="B3C5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64" descr="A close up of a logo&#10;&#10;Description automatically generated">
            <a:extLst>
              <a:ext uri="{FF2B5EF4-FFF2-40B4-BE49-F238E27FC236}">
                <a16:creationId xmlns:a16="http://schemas.microsoft.com/office/drawing/2014/main" id="{818B10D6-88A1-6F43-AD5C-E81D092D203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174017">
            <a:off x="983784" y="548627"/>
            <a:ext cx="2950249" cy="295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4235</TotalTime>
  <Words>283</Words>
  <Application>Microsoft Macintosh PowerPoint</Application>
  <PresentationFormat>Widescreen</PresentationFormat>
  <Paragraphs>56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Roboto</vt:lpstr>
      <vt:lpstr>Office Theme</vt:lpstr>
      <vt:lpstr>MongoDB Builder Fest</vt:lpstr>
      <vt:lpstr>About ProvenDB</vt:lpstr>
      <vt:lpstr>Why it matters</vt:lpstr>
      <vt:lpstr>How ProvenDB Works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Kalid Hosni</dc:creator>
  <cp:lastModifiedBy>Guy Harrison</cp:lastModifiedBy>
  <cp:revision>347</cp:revision>
  <cp:lastPrinted>2019-05-08T19:56:05Z</cp:lastPrinted>
  <dcterms:created xsi:type="dcterms:W3CDTF">2019-04-18T03:57:39Z</dcterms:created>
  <dcterms:modified xsi:type="dcterms:W3CDTF">2019-06-12T06:18:17Z</dcterms:modified>
</cp:coreProperties>
</file>